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72" r:id="rId4"/>
    <p:sldId id="274" r:id="rId5"/>
    <p:sldId id="276" r:id="rId6"/>
    <p:sldId id="275" r:id="rId7"/>
    <p:sldId id="277" r:id="rId8"/>
    <p:sldId id="278" r:id="rId9"/>
    <p:sldId id="281" r:id="rId10"/>
    <p:sldId id="283" r:id="rId11"/>
    <p:sldId id="286" r:id="rId12"/>
    <p:sldId id="282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363" autoAdjust="0"/>
  </p:normalViewPr>
  <p:slideViewPr>
    <p:cSldViewPr snapToGrid="0">
      <p:cViewPr>
        <p:scale>
          <a:sx n="75" d="100"/>
          <a:sy n="75" d="100"/>
        </p:scale>
        <p:origin x="-1692" y="-7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92961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8848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413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7084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52778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17021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3012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1342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78548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81732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3745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B0ADE-6D31-474B-BB7B-0E5E954DB78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4729-8C57-4503-A30F-124DDCFB8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4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ser.gto.ru/user/registe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tonv@yandex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ser.gto.ru/user/register" TargetMode="External"/><Relationship Id="rId4" Type="http://schemas.openxmlformats.org/officeDocument/2006/relationships/hyperlink" Target="http://www.instagram.com/gtonv86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392487"/>
            <a:ext cx="12192000" cy="465513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82600" y="3134783"/>
            <a:ext cx="11201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7000" b="1" i="1" dirty="0" smtClean="0">
                <a:solidFill>
                  <a:srgbClr val="FF0000"/>
                </a:solidFill>
                <a:latin typeface="Book Antiqua" pitchFamily="18" charset="0"/>
              </a:rPr>
              <a:t>«Путь к знаку ГТО»</a:t>
            </a:r>
            <a:endParaRPr lang="ru-RU" sz="70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88" y="330199"/>
            <a:ext cx="7816612" cy="238759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04038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705100" y="342900"/>
            <a:ext cx="7162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Перечень документов на каждого участника  комплекса ГТО:</a:t>
            </a:r>
            <a:endParaRPr lang="ru-RU" sz="3600" b="1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6400800"/>
            <a:ext cx="12192000" cy="4572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https://vk.com/gtonv            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4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600200" y="2363788"/>
            <a:ext cx="9144000" cy="245586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itchFamily="2" charset="2"/>
              <a:buChar char="§"/>
            </a:pPr>
            <a:r>
              <a:rPr lang="ru-RU" b="1" dirty="0"/>
              <a:t>Копия документа удостоверяющего личность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b="1" dirty="0"/>
              <a:t>Копия медицинского заключения с указанием функциональной группы и медицинской группы</a:t>
            </a:r>
            <a:r>
              <a:rPr lang="ru-RU" sz="1900" b="1" dirty="0"/>
              <a:t>(согласно приказа Департамента здравоохранения ХМАО-Югры)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b="1" dirty="0"/>
              <a:t>Заявка на участие по форме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b="1" dirty="0"/>
              <a:t>Все участники должны быть зарегистрированы на официальном сайте </a:t>
            </a:r>
            <a:r>
              <a:rPr lang="ru-RU" b="1" u="sng" dirty="0">
                <a:hlinkClick r:id="rId3"/>
              </a:rPr>
              <a:t>gto.ru</a:t>
            </a:r>
            <a:r>
              <a:rPr lang="ru-RU" b="1" dirty="0"/>
              <a:t>, получить уникальный идентификационный номер из 11 цифр (УИН) (Личный кабинет частника создаётся один раз)</a:t>
            </a:r>
          </a:p>
        </p:txBody>
      </p:sp>
    </p:spTree>
    <p:extLst>
      <p:ext uri="{BB962C8B-B14F-4D97-AF65-F5344CB8AC3E}">
        <p14:creationId xmlns:p14="http://schemas.microsoft.com/office/powerpoint/2010/main" val="995475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91262"/>
            <a:ext cx="12192000" cy="56673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2019300"/>
            <a:ext cx="9372600" cy="2895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 </a:t>
            </a:r>
            <a:r>
              <a:rPr lang="ru-RU" sz="3600" b="1" dirty="0"/>
              <a:t>На </a:t>
            </a:r>
            <a:r>
              <a:rPr lang="ru-RU" sz="3600" b="1" dirty="0" smtClean="0"/>
              <a:t>каждые </a:t>
            </a:r>
            <a:r>
              <a:rPr lang="ru-RU" sz="3600" b="1" dirty="0"/>
              <a:t>последующие </a:t>
            </a:r>
            <a:r>
              <a:rPr lang="ru-RU" sz="3600" b="1" dirty="0" smtClean="0"/>
              <a:t>тестирования </a:t>
            </a:r>
            <a:r>
              <a:rPr lang="ru-RU" sz="3600" b="1" dirty="0"/>
              <a:t>проходящие по графику ЦТ ВФСК ГТО, каждый участник должен предъявить:</a:t>
            </a:r>
          </a:p>
          <a:p>
            <a:pPr>
              <a:buFont typeface="Wingdings" pitchFamily="2" charset="2"/>
              <a:buChar char="Ø"/>
            </a:pPr>
            <a:r>
              <a:rPr lang="ru-RU" b="1" dirty="0"/>
              <a:t>Документ удостоверяющий личность</a:t>
            </a:r>
          </a:p>
          <a:p>
            <a:pPr>
              <a:buFont typeface="Wingdings" pitchFamily="2" charset="2"/>
              <a:buChar char="Ø"/>
            </a:pPr>
            <a:r>
              <a:rPr lang="ru-RU" b="1" dirty="0"/>
              <a:t>Медицинскую справку</a:t>
            </a:r>
          </a:p>
          <a:p>
            <a:pPr>
              <a:buFont typeface="Wingdings" pitchFamily="2" charset="2"/>
              <a:buChar char="Ø"/>
            </a:pPr>
            <a:r>
              <a:rPr lang="ru-RU" b="1" dirty="0"/>
              <a:t>УИН</a:t>
            </a:r>
          </a:p>
          <a:p>
            <a:pPr>
              <a:buFont typeface="Wingdings" pitchFamily="2" charset="2"/>
              <a:buChar char="Ø"/>
            </a:pPr>
            <a:r>
              <a:rPr lang="ru-RU" b="1" dirty="0"/>
              <a:t>Предварительная запись на каждое последующее тестирование ОБЯЗАТЕЛЬНА по телефону 8-902-494-67-67</a:t>
            </a:r>
          </a:p>
          <a:p>
            <a:pPr marL="0" indent="0" algn="ctr">
              <a:buNone/>
            </a:pPr>
            <a:r>
              <a:rPr lang="ru-RU" b="1" u="sng" dirty="0"/>
              <a:t>При повторном тестировании можно предоставить фото данных документов в хорошем качестве</a:t>
            </a:r>
          </a:p>
        </p:txBody>
      </p:sp>
    </p:spTree>
    <p:extLst>
      <p:ext uri="{BB962C8B-B14F-4D97-AF65-F5344CB8AC3E}">
        <p14:creationId xmlns:p14="http://schemas.microsoft.com/office/powerpoint/2010/main" val="3334634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00400" y="152400"/>
            <a:ext cx="6096000" cy="1790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Наши контакты :</a:t>
            </a:r>
            <a:endParaRPr lang="ru-RU" sz="6000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6243637"/>
            <a:ext cx="12192000" cy="6143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https://vk.com/gtonv            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4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35100" y="1943100"/>
            <a:ext cx="9023350" cy="302895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8-902-494-67-67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3"/>
              </a:rPr>
              <a:t>gtonv@yandex.ru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Сайт организации: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дсс-нв.рф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Группа в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gtonv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Инстаграм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www.instagram.com/gtonv86/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Официальная страница комплекса ГТО: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  <a:hlinkClick r:id="rId5"/>
              </a:rPr>
              <a:t>gto.ru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79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6822" y="798021"/>
            <a:ext cx="9001296" cy="18038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sz="5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Приглашаем на выполнение нормативов ГТО</a:t>
            </a:r>
            <a:endParaRPr lang="ru-RU" sz="5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384470"/>
            <a:ext cx="12192000" cy="4770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https://vk.com/gtonv             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168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348412"/>
            <a:ext cx="12192000" cy="509588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2264900"/>
            <a:ext cx="7580376" cy="25420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b="1" dirty="0" smtClean="0"/>
              <a:t>        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Указ президента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Российской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от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24 марта 2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014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года № 172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«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 Всероссийском физкультурно - спортивном комплексе «Готов к труду и обороне (ГТО)»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527" y="1963422"/>
            <a:ext cx="4220935" cy="405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73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48400"/>
            <a:ext cx="12192000" cy="609600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90800" y="0"/>
            <a:ext cx="7867650" cy="1955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Комплекс ГТО </a:t>
            </a:r>
            <a:r>
              <a:rPr lang="ru-RU" sz="4000" dirty="0" smtClean="0"/>
              <a:t>состоит</a:t>
            </a:r>
          </a:p>
          <a:p>
            <a:pPr algn="ctr"/>
            <a:r>
              <a:rPr lang="ru-RU" sz="4000" dirty="0"/>
              <a:t> </a:t>
            </a:r>
            <a:r>
              <a:rPr lang="ru-RU" sz="4000" b="1" dirty="0"/>
              <a:t>из 11 ступеней</a:t>
            </a:r>
            <a:r>
              <a:rPr lang="ru-RU" sz="4000" dirty="0"/>
              <a:t> </a:t>
            </a:r>
            <a:r>
              <a:rPr lang="ru-RU" sz="4000" dirty="0" smtClean="0"/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38150" y="2266950"/>
            <a:ext cx="5486400" cy="25336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I. СТУПЕНЬ — возрастная группа от 6 до 8 лет</a:t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II. СТУПЕНЬ — возрастная группа от 9 до 10 лет</a:t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III. СТУПЕНЬ — возрастная группа от 11 до 12 лет</a:t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IV. СТУПЕНЬ — возрастная группа от 13 до 15 лет</a:t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V. СТУПЕНЬ — возрастная группа от 16 до 17 лет</a:t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>VI. СТУПЕНЬ — возрастная группа от 18 до 29 лет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324601" y="2266950"/>
            <a:ext cx="5429250" cy="25336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n>
                  <a:solidFill>
                    <a:schemeClr val="tx1"/>
                  </a:solidFill>
                </a:ln>
              </a:rPr>
              <a:t>VII. СТУПЕНЬ — возрастная группа от 30 до 39 лет</a:t>
            </a:r>
            <a:br>
              <a:rPr lang="ru-RU" dirty="0">
                <a:ln>
                  <a:solidFill>
                    <a:schemeClr val="tx1"/>
                  </a:solidFill>
                </a:ln>
              </a:rPr>
            </a:br>
            <a:r>
              <a:rPr lang="ru-RU" dirty="0">
                <a:ln>
                  <a:solidFill>
                    <a:schemeClr val="tx1"/>
                  </a:solidFill>
                </a:ln>
              </a:rPr>
              <a:t>VIII. СТУПЕНЬ — возрастная группа от 40 до 49 лет</a:t>
            </a:r>
            <a:br>
              <a:rPr lang="ru-RU" dirty="0">
                <a:ln>
                  <a:solidFill>
                    <a:schemeClr val="tx1"/>
                  </a:solidFill>
                </a:ln>
              </a:rPr>
            </a:br>
            <a:r>
              <a:rPr lang="ru-RU" dirty="0">
                <a:ln>
                  <a:solidFill>
                    <a:schemeClr val="tx1"/>
                  </a:solidFill>
                </a:ln>
              </a:rPr>
              <a:t>IX. СТУПЕНЬ — возрастная группа от 50 до 59 лет</a:t>
            </a:r>
            <a:br>
              <a:rPr lang="ru-RU" dirty="0">
                <a:ln>
                  <a:solidFill>
                    <a:schemeClr val="tx1"/>
                  </a:solidFill>
                </a:ln>
              </a:rPr>
            </a:br>
            <a:r>
              <a:rPr lang="ru-RU" dirty="0">
                <a:ln>
                  <a:solidFill>
                    <a:schemeClr val="tx1"/>
                  </a:solidFill>
                </a:ln>
              </a:rPr>
              <a:t>X. СТУПЕНЬ — возрастная группа от 60 до 69 лет</a:t>
            </a:r>
            <a:br>
              <a:rPr lang="ru-RU" dirty="0">
                <a:ln>
                  <a:solidFill>
                    <a:schemeClr val="tx1"/>
                  </a:solidFill>
                </a:ln>
              </a:rPr>
            </a:br>
            <a:r>
              <a:rPr lang="ru-RU" dirty="0">
                <a:ln>
                  <a:solidFill>
                    <a:schemeClr val="tx1"/>
                  </a:solidFill>
                </a:ln>
              </a:rPr>
              <a:t>XI. СТУПЕНЬ — возрастная группа от 70 лет и старше</a:t>
            </a:r>
          </a:p>
        </p:txBody>
      </p:sp>
    </p:spTree>
    <p:extLst>
      <p:ext uri="{BB962C8B-B14F-4D97-AF65-F5344CB8AC3E}">
        <p14:creationId xmlns:p14="http://schemas.microsoft.com/office/powerpoint/2010/main" val="31664179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562350" y="152400"/>
            <a:ext cx="4324350" cy="186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3" r="12933"/>
          <a:stretch>
            <a:fillRect/>
          </a:stretch>
        </p:blipFill>
        <p:spPr>
          <a:xfrm>
            <a:off x="6705600" y="0"/>
            <a:ext cx="3962400" cy="29337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362700"/>
            <a:ext cx="12192000" cy="495300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0"/>
            <a:ext cx="6548437" cy="2952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Результаты выполнения нормативов ГТО разделены на  3 уровня трудности, соответствующих золотому, серебряному и бронзовому знаку отличия.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2952750"/>
            <a:ext cx="10668000" cy="3448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В </a:t>
            </a:r>
            <a:r>
              <a:rPr lang="ru-RU" sz="2400" b="1" dirty="0"/>
              <a:t>одной возрастной </a:t>
            </a:r>
            <a:r>
              <a:rPr lang="ru-RU" sz="2400" b="1" dirty="0" smtClean="0"/>
              <a:t>ступени </a:t>
            </a:r>
            <a:r>
              <a:rPr lang="ru-RU" sz="2400" b="1" dirty="0"/>
              <a:t>можно получить знак отличия трех достоинств «Золото», «Серебро», «Бронза».</a:t>
            </a:r>
          </a:p>
          <a:p>
            <a:r>
              <a:rPr lang="ru-RU" sz="2400" b="1" dirty="0" smtClean="0"/>
              <a:t>Уровень </a:t>
            </a:r>
            <a:r>
              <a:rPr lang="ru-RU" sz="2400" b="1" dirty="0"/>
              <a:t>знака отличия можно повысить в следующем отчетном периоде в этой же возрастной ступени. </a:t>
            </a:r>
            <a:endParaRPr lang="ru-RU" sz="2400" b="1" dirty="0" smtClean="0"/>
          </a:p>
          <a:p>
            <a:r>
              <a:rPr lang="ru-RU" sz="2400" b="1" dirty="0" smtClean="0"/>
              <a:t>При </a:t>
            </a:r>
            <a:r>
              <a:rPr lang="ru-RU" sz="2400" b="1" dirty="0"/>
              <a:t>выполнение на знак «золото», приступить к выполнению комплекса ГТО можно только при переходе в другую возрастную </a:t>
            </a:r>
            <a:r>
              <a:rPr lang="ru-RU" sz="2400" b="1" dirty="0" smtClean="0"/>
              <a:t>ступень.</a:t>
            </a:r>
            <a:endParaRPr lang="ru-RU" sz="2400" b="1" dirty="0"/>
          </a:p>
          <a:p>
            <a:r>
              <a:rPr lang="ru-RU" sz="2400" b="1" dirty="0"/>
              <a:t>Дважды знак отличия одного достоинства, в одной возрастной группе не присваиваются. </a:t>
            </a:r>
          </a:p>
        </p:txBody>
      </p:sp>
    </p:spTree>
    <p:extLst>
      <p:ext uri="{BB962C8B-B14F-4D97-AF65-F5344CB8AC3E}">
        <p14:creationId xmlns:p14="http://schemas.microsoft.com/office/powerpoint/2010/main" val="2229704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158515"/>
              </p:ext>
            </p:extLst>
          </p:nvPr>
        </p:nvGraphicFramePr>
        <p:xfrm>
          <a:off x="1213337" y="2409091"/>
          <a:ext cx="9442452" cy="170010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133602"/>
                <a:gridCol w="1809750"/>
                <a:gridCol w="1374775"/>
                <a:gridCol w="1374775"/>
                <a:gridCol w="1374775"/>
                <a:gridCol w="1374775"/>
              </a:tblGrid>
              <a:tr h="54186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Возрастная ступень </a:t>
                      </a:r>
                      <a:endParaRPr lang="ru-RU" sz="20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Испытания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Бронза</a:t>
                      </a:r>
                    </a:p>
                    <a:p>
                      <a:pPr algn="ctr"/>
                      <a:r>
                        <a:rPr lang="ru-RU" sz="2000" b="1" dirty="0" smtClean="0"/>
                        <a:t>Серебро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Всего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Золото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Всего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2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 ступень </a:t>
                      </a:r>
                    </a:p>
                    <a:p>
                      <a:pPr algn="ctr"/>
                      <a:r>
                        <a:rPr lang="ru-RU" sz="2400" b="1" dirty="0" smtClean="0"/>
                        <a:t>( 6-8 лет)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Обязательные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По выбору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8216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" y="6348412"/>
            <a:ext cx="11811000" cy="509588"/>
          </a:xfrm>
        </p:spPr>
        <p:txBody>
          <a:bodyPr>
            <a:normAutofit fontScale="90000"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://vk.com/gtonv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250" y="1943100"/>
            <a:ext cx="9048750" cy="29337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/>
              <a:t>«Присвоение знака отличия осуществляется по «нижней планке».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Если </a:t>
            </a:r>
            <a:r>
              <a:rPr lang="ru-RU" b="1" dirty="0"/>
              <a:t>хотя бы один из «обязательных» видов нормативов испытаний был выполнен на серебряный </a:t>
            </a:r>
            <a:r>
              <a:rPr lang="ru-RU" b="1" dirty="0" smtClean="0"/>
              <a:t>или бронзовый знак </a:t>
            </a:r>
            <a:r>
              <a:rPr lang="ru-RU" b="1" dirty="0"/>
              <a:t>отличия, то будет присвоен </a:t>
            </a:r>
            <a:r>
              <a:rPr lang="ru-RU" b="1" dirty="0" smtClean="0"/>
              <a:t> соответствующий </a:t>
            </a:r>
            <a:r>
              <a:rPr lang="ru-RU" b="1" dirty="0"/>
              <a:t>знак несмотря на то, что все остальные </a:t>
            </a:r>
            <a:r>
              <a:rPr lang="ru-RU" b="1" dirty="0" smtClean="0"/>
              <a:t>нормативы </a:t>
            </a:r>
            <a:r>
              <a:rPr lang="ru-RU" b="1" dirty="0"/>
              <a:t>были выполнены на «золото».</a:t>
            </a:r>
          </a:p>
        </p:txBody>
      </p:sp>
    </p:spTree>
    <p:extLst>
      <p:ext uri="{BB962C8B-B14F-4D97-AF65-F5344CB8AC3E}">
        <p14:creationId xmlns:p14="http://schemas.microsoft.com/office/powerpoint/2010/main" val="1250018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314700" y="400050"/>
            <a:ext cx="2762250" cy="2038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67150" y="266700"/>
            <a:ext cx="4876800" cy="1695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Обязательные испытания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04875" y="2471736"/>
            <a:ext cx="531495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Смешенное передвижение  на 1 км.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14400" y="3686174"/>
            <a:ext cx="53149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Челночный бег  3*10 м. или бег на 30 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29350" y="2471736"/>
            <a:ext cx="53149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Наклон в перёд из положения стоя на гимнастической скамье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9350" y="3638548"/>
            <a:ext cx="5314950" cy="1247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Сгибание и разгибание рук в упоре лёжа на </a:t>
            </a:r>
            <a:r>
              <a:rPr lang="ru-RU" b="1" dirty="0" smtClean="0"/>
              <a:t>полу.</a:t>
            </a:r>
            <a:endParaRPr lang="ru-RU" b="1" dirty="0" smtClean="0"/>
          </a:p>
          <a:p>
            <a:pPr algn="ctr"/>
            <a:r>
              <a:rPr lang="ru-RU" b="1" dirty="0"/>
              <a:t>п</a:t>
            </a:r>
            <a:r>
              <a:rPr lang="ru-RU" b="1" dirty="0" smtClean="0"/>
              <a:t>одтягивание </a:t>
            </a:r>
            <a:r>
              <a:rPr lang="ru-RU" b="1" dirty="0" smtClean="0"/>
              <a:t>из виса на высокой и низкой перекладине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053247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6650" y="352425"/>
            <a:ext cx="6000750" cy="260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33787" y="209549"/>
            <a:ext cx="4314825" cy="219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Испытания по выбору </a:t>
            </a:r>
            <a:endParaRPr lang="ru-RU" sz="40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62275" y="2473561"/>
            <a:ext cx="5657850" cy="704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Прыжок в длину с места толчком  двумя ногами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3100" y="3226768"/>
            <a:ext cx="5657851" cy="852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Поднимание туловища из положения лёжа на спине </a:t>
            </a:r>
          </a:p>
          <a:p>
            <a:pPr algn="ctr"/>
            <a:r>
              <a:rPr lang="ru-RU" b="1" dirty="0" smtClean="0"/>
              <a:t>( за 1 минуту)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350" y="3213580"/>
            <a:ext cx="5619750" cy="852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Метание  теннисного мяча в цель,</a:t>
            </a:r>
          </a:p>
          <a:p>
            <a:pPr algn="ctr"/>
            <a:r>
              <a:rPr lang="ru-RU" b="1" dirty="0" smtClean="0"/>
              <a:t>дистанция 6 метров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350" y="4101237"/>
            <a:ext cx="5619750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Бег на лыжах  1</a:t>
            </a:r>
            <a:r>
              <a:rPr lang="ru-RU" b="1" dirty="0"/>
              <a:t> </a:t>
            </a:r>
            <a:r>
              <a:rPr lang="ru-RU" b="1" dirty="0" smtClean="0"/>
              <a:t> км.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91199" y="4114426"/>
            <a:ext cx="5657849" cy="786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Плавание  25 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982674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95600" y="0"/>
            <a:ext cx="6724650" cy="2076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Порядок выполнения </a:t>
            </a:r>
          </a:p>
          <a:p>
            <a:pPr algn="ctr"/>
            <a:r>
              <a:rPr lang="ru-RU" sz="3200" b="1" dirty="0"/>
              <a:t>комплекса ГТО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7700" y="2076450"/>
            <a:ext cx="3829050" cy="2857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Отчётный период </a:t>
            </a:r>
            <a:r>
              <a:rPr lang="ru-RU" sz="2400" dirty="0"/>
              <a:t>для всех возрастных групп комплекса ГТО календарный год </a:t>
            </a:r>
          </a:p>
          <a:p>
            <a:pPr algn="ctr"/>
            <a:r>
              <a:rPr lang="ru-RU" sz="2400" dirty="0"/>
              <a:t>с 1 января по 31 декабря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91075" y="2076451"/>
            <a:ext cx="7143750" cy="2857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/>
              <a:t>Порядок перевыполнения норматива:</a:t>
            </a:r>
          </a:p>
          <a:p>
            <a:pPr algn="ctr"/>
            <a:r>
              <a:rPr lang="ru-RU" sz="2200" dirty="0"/>
              <a:t>Если участник выполнил норматив на результат </a:t>
            </a:r>
          </a:p>
          <a:p>
            <a:pPr algn="ctr"/>
            <a:r>
              <a:rPr lang="ru-RU" sz="2200" b="1" u="sng" dirty="0"/>
              <a:t>«без знака», </a:t>
            </a:r>
            <a:r>
              <a:rPr lang="ru-RU" sz="2200" dirty="0"/>
              <a:t>то </a:t>
            </a:r>
            <a:r>
              <a:rPr lang="ru-RU" sz="2200" b="1" u="sng" dirty="0"/>
              <a:t>1 раз, через 45 дней </a:t>
            </a:r>
            <a:r>
              <a:rPr lang="ru-RU" sz="2200" dirty="0"/>
              <a:t>он может его </a:t>
            </a:r>
            <a:r>
              <a:rPr lang="ru-RU" sz="2200" b="1" u="sng" dirty="0"/>
              <a:t>перевыполнить</a:t>
            </a:r>
            <a:r>
              <a:rPr lang="ru-RU" sz="2200" u="sng" dirty="0"/>
              <a:t>. </a:t>
            </a:r>
          </a:p>
          <a:p>
            <a:pPr algn="ctr"/>
            <a:r>
              <a:rPr lang="ru-RU" sz="2200" dirty="0"/>
              <a:t>Если испытание выполнено на серебряный или бронзовый знак отличия, то право пройти повторное тестирование по этому нормативу уже </a:t>
            </a:r>
            <a:r>
              <a:rPr lang="ru-RU" sz="2200" b="1" u="sng" dirty="0"/>
              <a:t>не имеется</a:t>
            </a:r>
            <a:r>
              <a:rPr lang="ru-RU" sz="2200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6338887"/>
            <a:ext cx="11582400" cy="51911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дсс-нв.рф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https://vk.com/gtonv            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тел.: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(902) 494 67-67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1320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627</Words>
  <Application>Microsoft Office PowerPoint</Application>
  <PresentationFormat>Произвольный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Презентация PowerPoint</vt:lpstr>
      <vt:lpstr>http://дсс-нв.рф                             https://vk.com/gtonv                     тел.:8 (902) 494 67-67</vt:lpstr>
      <vt:lpstr>Презентация PowerPoint</vt:lpstr>
      <vt:lpstr>Презентация PowerPoint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http://дсс-нв.рф                             https://vk.com/gtonv                     тел.:8 (902) 494 67-67</vt:lpstr>
      <vt:lpstr>Спасибо за внимание! Приглашаем на выполнение нормативов ГТО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Анатолий Шевырин</dc:creator>
  <cp:lastModifiedBy>User</cp:lastModifiedBy>
  <cp:revision>155</cp:revision>
  <dcterms:created xsi:type="dcterms:W3CDTF">2015-08-28T08:35:46Z</dcterms:created>
  <dcterms:modified xsi:type="dcterms:W3CDTF">2020-01-17T06:46:16Z</dcterms:modified>
</cp:coreProperties>
</file>