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9" r:id="rId4"/>
    <p:sldId id="290" r:id="rId5"/>
    <p:sldId id="288" r:id="rId6"/>
    <p:sldId id="282" r:id="rId7"/>
    <p:sldId id="292" r:id="rId8"/>
    <p:sldId id="260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CC00"/>
    <a:srgbClr val="1966B3"/>
    <a:srgbClr val="DDDDDD"/>
    <a:srgbClr val="C1D1D3"/>
    <a:srgbClr val="5AABCC"/>
    <a:srgbClr val="BD9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Verdana" panose="020B0604030504040204" pitchFamily="34" charset="0"/>
              </a:rPr>
              <a:t>LOGO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90345A-E5BC-4582-940A-14217520D0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2350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6A4E47-D869-4D68-8C96-57EECF39E4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987523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B4DB016-8D26-45D1-8A68-5B72645419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5161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378C20-390A-4DA8-93F9-9AC36209E0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83697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D0ABB0-DC4A-4BF6-A0F3-5D2C926008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93093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6F84D-C054-4108-9E24-4643B36D87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8589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E5240F-F2FE-45A9-AD8D-08D11EBD8E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45929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C593CB-7161-4ECE-B345-ED99800773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69143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984BBF-1941-4CBB-87B0-31289B2B09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2581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7466D-FA6C-4FE3-9117-8BB35FA557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1746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1A4F60-4FF0-4004-8067-166B480C49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7335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4A86DE-9EDD-476C-8E58-CFA4F44D25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760" y="1196752"/>
            <a:ext cx="5791200" cy="3082254"/>
          </a:xfrm>
        </p:spPr>
        <p:txBody>
          <a:bodyPr/>
          <a:lstStyle/>
          <a:p>
            <a:r>
              <a:rPr lang="ru-RU" sz="2400" dirty="0" smtClean="0"/>
              <a:t>Организация процесса сотрудничества </a:t>
            </a:r>
            <a:br>
              <a:rPr lang="ru-RU" sz="2400" dirty="0" smtClean="0"/>
            </a:br>
            <a:r>
              <a:rPr lang="ru-RU" sz="2400" dirty="0" smtClean="0"/>
              <a:t>МАДОУ ДС №4 «Сказка» </a:t>
            </a:r>
            <a:br>
              <a:rPr lang="ru-RU" sz="2400" dirty="0" smtClean="0"/>
            </a:br>
            <a:r>
              <a:rPr lang="ru-RU" sz="2400" dirty="0" smtClean="0"/>
              <a:t>с православной гимназией и МУ </a:t>
            </a:r>
            <a:r>
              <a:rPr lang="ru-RU" sz="2400" dirty="0"/>
              <a:t>БИС  </a:t>
            </a:r>
            <a:r>
              <a:rPr lang="ru-RU" sz="2400" dirty="0" smtClean="0"/>
              <a:t>как социальными партнерами в  реализации программы «Социокультурные истоки».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1960" y="4581128"/>
            <a:ext cx="4320480" cy="878185"/>
          </a:xfrm>
        </p:spPr>
        <p:txBody>
          <a:bodyPr/>
          <a:lstStyle/>
          <a:p>
            <a:pPr algn="r"/>
            <a:r>
              <a:rPr lang="ru-RU" sz="1600" dirty="0" smtClean="0"/>
              <a:t>Педагог – психолог – </a:t>
            </a:r>
          </a:p>
          <a:p>
            <a:pPr algn="r"/>
            <a:r>
              <a:rPr lang="ru-RU" sz="1600" dirty="0" smtClean="0"/>
              <a:t>Ковальчук Юлия Константиновна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Company  Logo</a:t>
            </a:r>
          </a:p>
        </p:txBody>
      </p:sp>
      <p:sp>
        <p:nvSpPr>
          <p:cNvPr id="5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0" dirty="0" smtClean="0"/>
              <a:t>Цель взаимодействия: </a:t>
            </a:r>
            <a:endParaRPr lang="en-US" i="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524000"/>
            <a:ext cx="7629525" cy="455136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b="1" dirty="0" smtClean="0"/>
              <a:t>Создание взаимовыгодного социального партнерства для функционирования учреждения в режиме открытого образовательного пространства, обеспечивающего полноценную реализацию интересов личности, общества, государства в воспитании подрастающего поколения.</a:t>
            </a: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0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Разнообразить формы взаимодействия ДОУ с социальными партнерами по вопросам духовно – нравственного развития детей, а также семейного, патриотического воспитания;</a:t>
            </a:r>
          </a:p>
          <a:p>
            <a:r>
              <a:rPr lang="ru-RU" sz="2400" dirty="0" smtClean="0"/>
              <a:t>Совершенствовать профессиональную компетентность и общекультурный уровень педагогических работников;</a:t>
            </a:r>
          </a:p>
          <a:p>
            <a:r>
              <a:rPr lang="ru-RU" sz="2400" dirty="0" smtClean="0"/>
              <a:t>Формировать положительный имидж, как образовательного учреждения, так и социального партнера.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3375446"/>
          </a:xfrm>
        </p:spPr>
        <p:txBody>
          <a:bodyPr/>
          <a:lstStyle/>
          <a:p>
            <a:r>
              <a:rPr lang="ru-RU" sz="2800" dirty="0" smtClean="0"/>
              <a:t>«Социальное партнерство - это приемлемый для социальных субъектов вариант отношений, мера консенсуса их потребностей, интересов, ценностных ориентиров, основанных на принципе социальной справедливости». 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Company  Logo</a:t>
            </a:r>
          </a:p>
        </p:txBody>
      </p:sp>
      <p:sp>
        <p:nvSpPr>
          <p:cNvPr id="34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grpSp>
        <p:nvGrpSpPr>
          <p:cNvPr id="99360" name="Group 32"/>
          <p:cNvGrpSpPr>
            <a:grpSpLocks/>
          </p:cNvGrpSpPr>
          <p:nvPr/>
        </p:nvGrpSpPr>
        <p:grpSpPr bwMode="auto">
          <a:xfrm>
            <a:off x="1188174" y="1268760"/>
            <a:ext cx="6993961" cy="4759569"/>
            <a:chOff x="587" y="780"/>
            <a:chExt cx="4680" cy="3192"/>
          </a:xfrm>
        </p:grpSpPr>
        <p:sp>
          <p:nvSpPr>
            <p:cNvPr id="99331" name="AutoShape 3"/>
            <p:cNvSpPr>
              <a:spLocks noChangeArrowheads="1"/>
            </p:cNvSpPr>
            <p:nvPr/>
          </p:nvSpPr>
          <p:spPr bwMode="gray">
            <a:xfrm>
              <a:off x="1200" y="1488"/>
              <a:ext cx="3484" cy="1728"/>
            </a:xfrm>
            <a:prstGeom prst="upArrow">
              <a:avLst>
                <a:gd name="adj1" fmla="val 57824"/>
                <a:gd name="adj2" fmla="val 54398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32" name="AutoShape 4"/>
            <p:cNvSpPr>
              <a:spLocks noChangeArrowheads="1"/>
            </p:cNvSpPr>
            <p:nvPr/>
          </p:nvSpPr>
          <p:spPr bwMode="gray">
            <a:xfrm>
              <a:off x="683" y="780"/>
              <a:ext cx="4460" cy="59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64314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ru-RU" sz="2400" b="1" dirty="0" smtClean="0">
                  <a:latin typeface="Verdana" panose="020B0604030504040204" pitchFamily="34" charset="0"/>
                </a:rPr>
                <a:t>Образовательное пространство</a:t>
              </a:r>
              <a:endParaRPr lang="en-US" sz="2400" b="1" dirty="0">
                <a:latin typeface="Verdana" panose="020B0604030504040204" pitchFamily="34" charset="0"/>
              </a:endParaRPr>
            </a:p>
          </p:txBody>
        </p:sp>
        <p:grpSp>
          <p:nvGrpSpPr>
            <p:cNvPr id="99335" name="Group 7"/>
            <p:cNvGrpSpPr>
              <a:grpSpLocks/>
            </p:cNvGrpSpPr>
            <p:nvPr/>
          </p:nvGrpSpPr>
          <p:grpSpPr bwMode="auto">
            <a:xfrm>
              <a:off x="587" y="2589"/>
              <a:ext cx="1496" cy="1383"/>
              <a:chOff x="640" y="1475"/>
              <a:chExt cx="1993" cy="1879"/>
            </a:xfrm>
          </p:grpSpPr>
          <p:sp>
            <p:nvSpPr>
              <p:cNvPr id="99337" name="Oval 9"/>
              <p:cNvSpPr>
                <a:spLocks noChangeArrowheads="1"/>
              </p:cNvSpPr>
              <p:nvPr/>
            </p:nvSpPr>
            <p:spPr bwMode="gray">
              <a:xfrm>
                <a:off x="640" y="1475"/>
                <a:ext cx="1993" cy="1879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9339" name="Text Box 11"/>
              <p:cNvSpPr txBox="1">
                <a:spLocks noChangeArrowheads="1"/>
              </p:cNvSpPr>
              <p:nvPr/>
            </p:nvSpPr>
            <p:spPr bwMode="gray">
              <a:xfrm>
                <a:off x="833" y="2036"/>
                <a:ext cx="1606" cy="8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2800" b="1" dirty="0" smtClean="0">
                    <a:solidFill>
                      <a:srgbClr val="FFFFFF"/>
                    </a:solidFill>
                  </a:rPr>
                  <a:t>Детский сад</a:t>
                </a:r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9341" name="Group 13"/>
            <p:cNvGrpSpPr>
              <a:grpSpLocks/>
            </p:cNvGrpSpPr>
            <p:nvPr/>
          </p:nvGrpSpPr>
          <p:grpSpPr bwMode="auto">
            <a:xfrm>
              <a:off x="2252" y="2600"/>
              <a:ext cx="1415" cy="1372"/>
              <a:chOff x="2252" y="2408"/>
              <a:chExt cx="1415" cy="1372"/>
            </a:xfrm>
          </p:grpSpPr>
          <p:sp>
            <p:nvSpPr>
              <p:cNvPr id="99343" name="Oval 15"/>
              <p:cNvSpPr>
                <a:spLocks noChangeArrowheads="1"/>
              </p:cNvSpPr>
              <p:nvPr/>
            </p:nvSpPr>
            <p:spPr bwMode="gray">
              <a:xfrm>
                <a:off x="2252" y="2408"/>
                <a:ext cx="1415" cy="137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9345" name="Text Box 17"/>
              <p:cNvSpPr txBox="1">
                <a:spLocks noChangeArrowheads="1"/>
              </p:cNvSpPr>
              <p:nvPr/>
            </p:nvSpPr>
            <p:spPr bwMode="gray">
              <a:xfrm>
                <a:off x="2285" y="2918"/>
                <a:ext cx="1382" cy="3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28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С</a:t>
                </a:r>
                <a:r>
                  <a:rPr lang="ru-RU" sz="28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емья</a:t>
                </a:r>
                <a:endParaRPr 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99347" name="Group 19"/>
            <p:cNvGrpSpPr>
              <a:grpSpLocks/>
            </p:cNvGrpSpPr>
            <p:nvPr/>
          </p:nvGrpSpPr>
          <p:grpSpPr bwMode="auto">
            <a:xfrm>
              <a:off x="3836" y="2600"/>
              <a:ext cx="1431" cy="1372"/>
              <a:chOff x="3836" y="2408"/>
              <a:chExt cx="1431" cy="1372"/>
            </a:xfrm>
          </p:grpSpPr>
          <p:sp>
            <p:nvSpPr>
              <p:cNvPr id="99349" name="Oval 21"/>
              <p:cNvSpPr>
                <a:spLocks noChangeArrowheads="1"/>
              </p:cNvSpPr>
              <p:nvPr/>
            </p:nvSpPr>
            <p:spPr bwMode="gray">
              <a:xfrm>
                <a:off x="3836" y="2408"/>
                <a:ext cx="1431" cy="137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9351" name="Text Box 23"/>
              <p:cNvSpPr txBox="1">
                <a:spLocks noChangeArrowheads="1"/>
              </p:cNvSpPr>
              <p:nvPr/>
            </p:nvSpPr>
            <p:spPr bwMode="gray">
              <a:xfrm>
                <a:off x="3989" y="2849"/>
                <a:ext cx="1154" cy="3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2800" b="1" dirty="0" smtClean="0">
                    <a:solidFill>
                      <a:srgbClr val="FFFFFF"/>
                    </a:solidFill>
                  </a:rPr>
                  <a:t>Социум</a:t>
                </a:r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Company  Logo</a:t>
            </a:r>
          </a:p>
        </p:txBody>
      </p:sp>
      <p:sp>
        <p:nvSpPr>
          <p:cNvPr id="34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grpSp>
        <p:nvGrpSpPr>
          <p:cNvPr id="92197" name="Group 37"/>
          <p:cNvGrpSpPr>
            <a:grpSpLocks/>
          </p:cNvGrpSpPr>
          <p:nvPr/>
        </p:nvGrpSpPr>
        <p:grpSpPr bwMode="auto">
          <a:xfrm>
            <a:off x="533400" y="1812925"/>
            <a:ext cx="7566992" cy="3825875"/>
            <a:chOff x="336" y="1142"/>
            <a:chExt cx="3582" cy="2410"/>
          </a:xfrm>
        </p:grpSpPr>
        <p:sp>
          <p:nvSpPr>
            <p:cNvPr id="92164" name="Rectangle 4"/>
            <p:cNvSpPr>
              <a:spLocks noChangeArrowheads="1"/>
            </p:cNvSpPr>
            <p:nvPr/>
          </p:nvSpPr>
          <p:spPr bwMode="gray">
            <a:xfrm>
              <a:off x="336" y="3115"/>
              <a:ext cx="3363" cy="41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165" name="Group 5"/>
            <p:cNvGrpSpPr>
              <a:grpSpLocks/>
            </p:cNvGrpSpPr>
            <p:nvPr/>
          </p:nvGrpSpPr>
          <p:grpSpPr bwMode="auto">
            <a:xfrm>
              <a:off x="3296" y="2964"/>
              <a:ext cx="622" cy="588"/>
              <a:chOff x="2016" y="1920"/>
              <a:chExt cx="1680" cy="1680"/>
            </a:xfrm>
          </p:grpSpPr>
          <p:sp>
            <p:nvSpPr>
              <p:cNvPr id="92166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167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168" name="Text Box 8"/>
            <p:cNvSpPr txBox="1">
              <a:spLocks noChangeArrowheads="1"/>
            </p:cNvSpPr>
            <p:nvPr/>
          </p:nvSpPr>
          <p:spPr bwMode="gray">
            <a:xfrm>
              <a:off x="3621" y="3002"/>
              <a:ext cx="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gray">
            <a:xfrm>
              <a:off x="336" y="1900"/>
              <a:ext cx="2390" cy="415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172" name="Group 12"/>
            <p:cNvGrpSpPr>
              <a:grpSpLocks/>
            </p:cNvGrpSpPr>
            <p:nvPr/>
          </p:nvGrpSpPr>
          <p:grpSpPr bwMode="auto">
            <a:xfrm>
              <a:off x="2529" y="1754"/>
              <a:ext cx="613" cy="581"/>
              <a:chOff x="2016" y="1920"/>
              <a:chExt cx="1680" cy="1680"/>
            </a:xfrm>
          </p:grpSpPr>
          <p:sp>
            <p:nvSpPr>
              <p:cNvPr id="92173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3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177" name="Rectangle 17"/>
            <p:cNvSpPr>
              <a:spLocks noChangeArrowheads="1"/>
            </p:cNvSpPr>
            <p:nvPr/>
          </p:nvSpPr>
          <p:spPr bwMode="gray">
            <a:xfrm>
              <a:off x="336" y="2497"/>
              <a:ext cx="2965" cy="417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179" name="Group 19"/>
            <p:cNvGrpSpPr>
              <a:grpSpLocks/>
            </p:cNvGrpSpPr>
            <p:nvPr/>
          </p:nvGrpSpPr>
          <p:grpSpPr bwMode="auto">
            <a:xfrm>
              <a:off x="2972" y="2335"/>
              <a:ext cx="573" cy="585"/>
              <a:chOff x="2016" y="1920"/>
              <a:chExt cx="1680" cy="1680"/>
            </a:xfrm>
          </p:grpSpPr>
          <p:sp>
            <p:nvSpPr>
              <p:cNvPr id="92180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181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183" name="Group 23"/>
            <p:cNvGrpSpPr>
              <a:grpSpLocks/>
            </p:cNvGrpSpPr>
            <p:nvPr/>
          </p:nvGrpSpPr>
          <p:grpSpPr bwMode="auto">
            <a:xfrm>
              <a:off x="336" y="1142"/>
              <a:ext cx="2447" cy="578"/>
              <a:chOff x="0" y="864"/>
              <a:chExt cx="3553" cy="802"/>
            </a:xfrm>
          </p:grpSpPr>
          <p:sp>
            <p:nvSpPr>
              <p:cNvPr id="92184" name="Rectangle 24"/>
              <p:cNvSpPr>
                <a:spLocks noChangeArrowheads="1"/>
              </p:cNvSpPr>
              <p:nvPr/>
            </p:nvSpPr>
            <p:spPr bwMode="gray">
              <a:xfrm>
                <a:off x="0" y="1084"/>
                <a:ext cx="3147" cy="576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2186" name="Group 26"/>
              <p:cNvGrpSpPr>
                <a:grpSpLocks/>
              </p:cNvGrpSpPr>
              <p:nvPr/>
            </p:nvGrpSpPr>
            <p:grpSpPr bwMode="auto">
              <a:xfrm>
                <a:off x="2734" y="864"/>
                <a:ext cx="819" cy="802"/>
                <a:chOff x="2016" y="1920"/>
                <a:chExt cx="1680" cy="1680"/>
              </a:xfrm>
            </p:grpSpPr>
            <p:sp>
              <p:nvSpPr>
                <p:cNvPr id="92187" name="Oval 27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3921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188" name="Freeform 28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92190" name="Text Box 30"/>
            <p:cNvSpPr txBox="1">
              <a:spLocks noChangeArrowheads="1"/>
            </p:cNvSpPr>
            <p:nvPr/>
          </p:nvSpPr>
          <p:spPr bwMode="gray">
            <a:xfrm>
              <a:off x="665" y="1252"/>
              <a:ext cx="159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/>
              <a:r>
                <a:rPr lang="ru-RU" sz="2000" b="1" dirty="0" smtClean="0">
                  <a:latin typeface="+mn-lt"/>
                </a:rPr>
                <a:t>Заключение договора 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92191" name="Text Box 31"/>
            <p:cNvSpPr txBox="1">
              <a:spLocks noChangeArrowheads="1"/>
            </p:cNvSpPr>
            <p:nvPr/>
          </p:nvSpPr>
          <p:spPr bwMode="gray">
            <a:xfrm>
              <a:off x="963" y="1886"/>
              <a:ext cx="155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/>
              <a:r>
                <a:rPr lang="ru-RU" sz="2000" b="1" dirty="0" smtClean="0">
                  <a:latin typeface="+mn-lt"/>
                </a:rPr>
                <a:t>Составление плана работы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92192" name="Text Box 32"/>
            <p:cNvSpPr txBox="1">
              <a:spLocks noChangeArrowheads="1"/>
            </p:cNvSpPr>
            <p:nvPr/>
          </p:nvSpPr>
          <p:spPr bwMode="gray">
            <a:xfrm>
              <a:off x="1099" y="2498"/>
              <a:ext cx="183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/>
              <a:r>
                <a:rPr lang="ru-RU" sz="2000" b="1" dirty="0" smtClean="0">
                  <a:latin typeface="+mn-lt"/>
                </a:rPr>
                <a:t>Привлечение родителей к участию в работе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92193" name="Text Box 33"/>
            <p:cNvSpPr txBox="1">
              <a:spLocks noChangeArrowheads="1"/>
            </p:cNvSpPr>
            <p:nvPr/>
          </p:nvSpPr>
          <p:spPr bwMode="gray">
            <a:xfrm>
              <a:off x="1225" y="3080"/>
              <a:ext cx="200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ru-RU" sz="2000" b="1" dirty="0" smtClean="0">
                  <a:latin typeface="+mn-lt"/>
                </a:rPr>
                <a:t>Выявление  и устранение проблем взаимодействия</a:t>
              </a:r>
              <a:endParaRPr lang="en-US" sz="2000" b="1" dirty="0">
                <a:latin typeface="+mn-lt"/>
              </a:endParaRPr>
            </a:p>
          </p:txBody>
        </p:sp>
      </p:grp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8481" y="90776"/>
            <a:ext cx="6705600" cy="563562"/>
          </a:xfrm>
        </p:spPr>
        <p:txBody>
          <a:bodyPr/>
          <a:lstStyle/>
          <a:p>
            <a:pPr algn="just"/>
            <a:r>
              <a:rPr lang="ru-RU" i="0" dirty="0" smtClean="0"/>
              <a:t>Направления деятельности по взаимодействию</a:t>
            </a:r>
            <a:endParaRPr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705600" cy="498450"/>
          </a:xfrm>
        </p:spPr>
        <p:txBody>
          <a:bodyPr/>
          <a:lstStyle/>
          <a:p>
            <a:pPr algn="ctr"/>
            <a:r>
              <a:rPr lang="ru-RU" sz="2400" i="0" dirty="0"/>
              <a:t>Принципы взаимодействия с социумом: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•Учет </a:t>
            </a:r>
            <a:r>
              <a:rPr lang="ru-RU" b="1" dirty="0"/>
              <a:t>запросов </a:t>
            </a:r>
            <a:r>
              <a:rPr lang="ru-RU" b="1" dirty="0" smtClean="0"/>
              <a:t>общественности.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•Принятие </a:t>
            </a:r>
            <a:r>
              <a:rPr lang="ru-RU" b="1" dirty="0"/>
              <a:t>политики детского сада </a:t>
            </a:r>
            <a:r>
              <a:rPr lang="ru-RU" b="1" dirty="0" smtClean="0"/>
              <a:t>социумом.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•Сохранения </a:t>
            </a:r>
            <a:r>
              <a:rPr lang="ru-RU" b="1" dirty="0"/>
              <a:t>имиджа учреждения в </a:t>
            </a:r>
            <a:r>
              <a:rPr lang="ru-RU" b="1" dirty="0" smtClean="0"/>
              <a:t>обществе.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•Установления </a:t>
            </a:r>
            <a:r>
              <a:rPr lang="ru-RU" b="1" dirty="0"/>
              <a:t>коммуникаций между детским садом и социумом.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Company  Logo</a:t>
            </a:r>
          </a:p>
        </p:txBody>
      </p:sp>
      <p:sp>
        <p:nvSpPr>
          <p:cNvPr id="20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5562600" y="3171825"/>
            <a:ext cx="296984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anose="020B0604030504040204" pitchFamily="34" charset="0"/>
            </a:endParaRP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755576" y="3171825"/>
            <a:ext cx="2673424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>
              <a:latin typeface="Verdana" panose="020B0604030504040204" pitchFamily="34" charset="0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890644" y="3556983"/>
            <a:ext cx="25210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latin typeface="+mn-lt"/>
              </a:rPr>
              <a:t>Повышение качества </a:t>
            </a:r>
            <a:r>
              <a:rPr lang="ru-RU" sz="2400" b="1" dirty="0" smtClean="0">
                <a:latin typeface="+mn-lt"/>
              </a:rPr>
              <a:t>образования</a:t>
            </a:r>
            <a:endParaRPr lang="en-US" sz="2400" b="1" dirty="0">
              <a:latin typeface="+mn-lt"/>
            </a:endParaRPr>
          </a:p>
        </p:txBody>
      </p:sp>
      <p:sp>
        <p:nvSpPr>
          <p:cNvPr id="68615" name="Freeform 7"/>
          <p:cNvSpPr>
            <a:spLocks/>
          </p:cNvSpPr>
          <p:nvPr/>
        </p:nvSpPr>
        <p:spPr bwMode="gray">
          <a:xfrm>
            <a:off x="3222625" y="3074988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6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0718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7" name="Freeform 9"/>
          <p:cNvSpPr>
            <a:spLocks/>
          </p:cNvSpPr>
          <p:nvPr/>
        </p:nvSpPr>
        <p:spPr bwMode="gray">
          <a:xfrm flipH="1">
            <a:off x="4875213" y="3074988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8618" name="Group 10"/>
          <p:cNvGrpSpPr>
            <a:grpSpLocks/>
          </p:cNvGrpSpPr>
          <p:nvPr/>
        </p:nvGrpSpPr>
        <p:grpSpPr bwMode="auto">
          <a:xfrm>
            <a:off x="1835696" y="1474344"/>
            <a:ext cx="5256584" cy="1601788"/>
            <a:chOff x="1997" y="1314"/>
            <a:chExt cx="1889" cy="1009"/>
          </a:xfrm>
        </p:grpSpPr>
        <p:grpSp>
          <p:nvGrpSpPr>
            <p:cNvPr id="68619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8620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8621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4314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8622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623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100000">
                  <a:schemeClr val="hlink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625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2554364" y="1647825"/>
            <a:ext cx="38924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 smtClean="0">
                <a:latin typeface="+mn-lt"/>
              </a:rPr>
              <a:t>Предполагаемые </a:t>
            </a:r>
          </a:p>
          <a:p>
            <a:pPr algn="ctr" eaLnBrk="0" hangingPunct="0"/>
            <a:r>
              <a:rPr lang="ru-RU" sz="2800" b="1" dirty="0" smtClean="0">
                <a:latin typeface="+mn-lt"/>
              </a:rPr>
              <a:t>результаты</a:t>
            </a:r>
            <a:endParaRPr lang="en-US" sz="2800" b="1" dirty="0">
              <a:latin typeface="+mn-lt"/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5734050" y="3400425"/>
            <a:ext cx="279839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latin typeface="+mn-lt"/>
              </a:rPr>
              <a:t>Повышение уровня доступности качественного общего образования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Спасибо за внимание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!</a:t>
            </a:r>
            <a:endParaRPr lang="ru-RU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cdb2004119gl</Template>
  <TotalTime>94</TotalTime>
  <Words>185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sample</vt:lpstr>
      <vt:lpstr>Организация процесса сотрудничества  МАДОУ ДС №4 «Сказка»  с православной гимназией и МУ БИС  как социальными партнерами в  реализации программы «Социокультурные истоки».</vt:lpstr>
      <vt:lpstr>Цель взаимодействия: </vt:lpstr>
      <vt:lpstr> Задачи: </vt:lpstr>
      <vt:lpstr>«Социальное партнерство - это приемлемый для социальных субъектов вариант отношений, мера консенсуса их потребностей, интересов, ценностных ориентиров, основанных на принципе социальной справедливости». </vt:lpstr>
      <vt:lpstr>Презентация PowerPoint</vt:lpstr>
      <vt:lpstr>Направления деятельности по взаимодействию</vt:lpstr>
      <vt:lpstr>Принципы взаимодействия с социумом: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процесса сотрудничества МАДОУ ДС №4 «Сказка» с  библиотечной системой и православной гимназией как социальными партнерами в  реализации программы «Социокультурные истоки».</dc:title>
  <dc:creator>lenovo</dc:creator>
  <cp:lastModifiedBy>Julia</cp:lastModifiedBy>
  <cp:revision>12</cp:revision>
  <dcterms:created xsi:type="dcterms:W3CDTF">2017-03-23T09:55:38Z</dcterms:created>
  <dcterms:modified xsi:type="dcterms:W3CDTF">2021-04-07T15:27:04Z</dcterms:modified>
</cp:coreProperties>
</file>